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2"/>
  </p:notesMasterIdLst>
  <p:sldIdLst>
    <p:sldId id="257" r:id="rId4"/>
    <p:sldId id="258" r:id="rId5"/>
    <p:sldId id="276" r:id="rId6"/>
    <p:sldId id="278" r:id="rId7"/>
    <p:sldId id="279" r:id="rId8"/>
    <p:sldId id="280" r:id="rId9"/>
    <p:sldId id="286" r:id="rId10"/>
    <p:sldId id="277" r:id="rId11"/>
    <p:sldId id="291" r:id="rId12"/>
    <p:sldId id="293" r:id="rId13"/>
    <p:sldId id="294" r:id="rId14"/>
    <p:sldId id="289" r:id="rId15"/>
    <p:sldId id="271" r:id="rId16"/>
    <p:sldId id="284" r:id="rId17"/>
    <p:sldId id="288" r:id="rId18"/>
    <p:sldId id="290" r:id="rId19"/>
    <p:sldId id="292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53" d="100"/>
          <a:sy n="53" d="100"/>
        </p:scale>
        <p:origin x="-137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9956C-1727-44B4-AC11-69081DDDEDF8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500F7-EE76-48C8-9A19-4444F2A51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808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11/13/2015 4:10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11/13/2015 4:10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12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dirty="0" smtClean="0"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5850"/>
            <a:ext cx="7623810" cy="16230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vert="horz" lIns="0" tIns="0" rIns="0" bIns="0" rtlCol="0"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en-US" sz="6500" b="0" i="1" kern="1200" baseline="0" dirty="0" smtClean="0">
                <a:ln>
                  <a:solidFill>
                    <a:schemeClr val="tx1">
                      <a:alpha val="21000"/>
                    </a:schemeClr>
                  </a:solidFill>
                </a:ln>
                <a:gradFill>
                  <a:gsLst>
                    <a:gs pos="6000">
                      <a:schemeClr val="accent4">
                        <a:lumMod val="75000"/>
                      </a:schemeClr>
                    </a:gs>
                    <a:gs pos="50000">
                      <a:schemeClr val="accent4">
                        <a:lumMod val="50000"/>
                      </a:schemeClr>
                    </a:gs>
                    <a:gs pos="100000">
                      <a:schemeClr val="bg2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139700" dir="16200000" rotWithShape="0">
                    <a:schemeClr val="tx1">
                      <a:alpha val="34000"/>
                    </a:schemeClr>
                  </a:outerShdw>
                </a:effectLst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068AE-4ECC-47E9-8006-BDCC73377C7F}" type="datetimeFigureOut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22C78-18C2-4BCF-8690-B1DBD6A24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5850"/>
            <a:ext cx="7623810" cy="16230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vert="horz" lIns="0" tIns="0" rIns="0" bIns="0" rtlCol="0"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en-US" sz="6500" b="0" i="1" kern="1200" baseline="0" dirty="0" smtClean="0">
                <a:ln>
                  <a:solidFill>
                    <a:schemeClr val="tx1">
                      <a:alpha val="21000"/>
                    </a:schemeClr>
                  </a:solidFill>
                </a:ln>
                <a:gradFill>
                  <a:gsLst>
                    <a:gs pos="6000">
                      <a:schemeClr val="accent4">
                        <a:lumMod val="75000"/>
                      </a:schemeClr>
                    </a:gs>
                    <a:gs pos="50000">
                      <a:schemeClr val="accent4">
                        <a:lumMod val="50000"/>
                      </a:schemeClr>
                    </a:gs>
                    <a:gs pos="100000">
                      <a:schemeClr val="bg2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139700" dir="16200000" rotWithShape="0">
                    <a:schemeClr val="tx1">
                      <a:alpha val="34000"/>
                    </a:schemeClr>
                  </a:outerShdw>
                </a:effectLst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pic>
        <p:nvPicPr>
          <p:cNvPr id="4" name="Рисунок 3" descr="bottombar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6299337"/>
            <a:ext cx="9144000" cy="557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76" r:id="rId13"/>
  </p:sldLayoutIdLst>
  <p:transition spd="med">
    <p:wipe dir="r"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0" cap="none" spc="-150" dirty="0">
          <a:ln w="3175">
            <a:noFill/>
          </a:ln>
          <a:solidFill>
            <a:srgbClr val="005825"/>
          </a:solidFill>
          <a:effectLst/>
          <a:latin typeface="+mj-lt"/>
          <a:ea typeface="+mn-ea"/>
          <a:cs typeface="Arial" pitchFamily="34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 spd="med">
    <p:wipe dir="r"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0" cap="none" spc="-150" dirty="0">
          <a:ln w="3175">
            <a:noFill/>
          </a:ln>
          <a:solidFill>
            <a:srgbClr val="005825"/>
          </a:solidFill>
          <a:effectLst/>
          <a:latin typeface="+mj-lt"/>
          <a:ea typeface="+mn-ea"/>
          <a:cs typeface="Arial" pitchFamily="34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4ege.ru/" TargetMode="External"/><Relationship Id="rId2" Type="http://schemas.openxmlformats.org/officeDocument/2006/relationships/hyperlink" Target="http://fipi.r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>
              <a:spcBef>
                <a:spcPts val="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Государственная (итоговая) аттестация </a:t>
            </a:r>
            <a:endParaRPr lang="ru-RU" sz="5400" b="0" i="0" spc="-150" dirty="0">
              <a:solidFill>
                <a:schemeClr val="tx2">
                  <a:lumMod val="75000"/>
                </a:schemeClr>
              </a:solidFill>
              <a:effectLst/>
              <a:latin typeface="Bookman Old Style" pitchFamily="18" charset="0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3700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9600" b="1" kern="0" spc="-150" dirty="0" smtClean="0">
                <a:ln w="3175">
                  <a:noFill/>
                </a:ln>
                <a:solidFill>
                  <a:srgbClr val="005825"/>
                </a:solidFill>
                <a:latin typeface="Bookman Old Style" pitchFamily="18" charset="0"/>
                <a:cs typeface="Arial" pitchFamily="34" charset="0"/>
              </a:rPr>
              <a:t>2016</a:t>
            </a:r>
            <a:endParaRPr lang="ru-RU" sz="9600" b="1" kern="0" spc="-150" dirty="0">
              <a:ln w="3175">
                <a:noFill/>
              </a:ln>
              <a:solidFill>
                <a:srgbClr val="005825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9831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ГИА в форме ЕГЭ не является обязательной для выпускников 2016 года, планирующих поступать в ВУЗЫ Крыма и Севастополя.</a:t>
            </a:r>
            <a:b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Для ВУЗОВ материковой России  - ЕГЭ сдавать обязательно!!!</a:t>
            </a:r>
            <a:endParaRPr lang="ru-RU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6712"/>
            <a:ext cx="8382000" cy="4154984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Bookman Old Style" pitchFamily="18" charset="0"/>
              </a:rPr>
              <a:t>До 1 февраля </a:t>
            </a:r>
            <a:r>
              <a:rPr lang="ru-RU" sz="6000" b="1" smtClean="0">
                <a:solidFill>
                  <a:schemeClr val="tx1"/>
                </a:solidFill>
                <a:latin typeface="Bookman Old Style" pitchFamily="18" charset="0"/>
              </a:rPr>
              <a:t>2016 </a:t>
            </a:r>
            <a:r>
              <a:rPr lang="ru-RU" sz="6000" smtClean="0">
                <a:solidFill>
                  <a:schemeClr val="tx1"/>
                </a:solidFill>
                <a:latin typeface="Bookman Old Style" pitchFamily="18" charset="0"/>
              </a:rPr>
              <a:t>необходимо </a:t>
            </a:r>
            <a:r>
              <a:rPr lang="ru-RU" sz="6000" dirty="0" smtClean="0">
                <a:solidFill>
                  <a:schemeClr val="tx1"/>
                </a:solidFill>
                <a:latin typeface="Bookman Old Style" pitchFamily="18" charset="0"/>
              </a:rPr>
              <a:t>определиться с перечнем учебных предметов по выбору</a:t>
            </a:r>
            <a:endParaRPr lang="ru-RU" sz="60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23528" y="230457"/>
            <a:ext cx="832043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lang="ru-RU" sz="3200" dirty="0" smtClean="0">
                <a:latin typeface="Bookman Old Style" pitchFamily="18" charset="0"/>
                <a:cs typeface="Arial" pitchFamily="34" charset="0"/>
              </a:rPr>
              <a:t>Обучающимся 11 класса, не прошедшим ГИА или получившим на ГИА неудовлетворительные результаты более чем по одному обязательному предмету, либо получившим повторно неудовлетворительный результат по одному из этих предметов на ГИА в дополнительные сроки, предоставляется право пройти ГИА не ранее 1 сентября текущего года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lang="ru-RU" sz="3200" dirty="0" smtClean="0">
                <a:latin typeface="Bookman Old Style" pitchFamily="18" charset="0"/>
                <a:cs typeface="Arial" pitchFamily="34" charset="0"/>
              </a:rPr>
              <a:t>( ч.9 п.75 приказа Минобрнауки от 26.12.2013 года № 1400</a:t>
            </a:r>
            <a:r>
              <a:rPr lang="ru-RU" sz="4000" dirty="0" smtClean="0">
                <a:latin typeface="Bookman Old Style" pitchFamily="18" charset="0"/>
                <a:cs typeface="Arial" pitchFamily="34" charset="0"/>
              </a:rPr>
              <a:t>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661993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Bookman Old Style" pitchFamily="18" charset="0"/>
              </a:rPr>
              <a:t>Неудовлетворительные результаты ГИА предмета по выбору:</a:t>
            </a:r>
            <a:endParaRPr lang="ru-RU" sz="4000" b="1" dirty="0">
              <a:latin typeface="Bookman Old Style" pitchFamily="18" charset="0"/>
            </a:endParaRPr>
          </a:p>
        </p:txBody>
      </p:sp>
      <p:grpSp>
        <p:nvGrpSpPr>
          <p:cNvPr id="4" name="Diagram group"/>
          <p:cNvGrpSpPr/>
          <p:nvPr/>
        </p:nvGrpSpPr>
        <p:grpSpPr>
          <a:xfrm>
            <a:off x="1500166" y="1928802"/>
            <a:ext cx="6480719" cy="4148019"/>
            <a:chOff x="4564586" y="94118"/>
            <a:chExt cx="4148019" cy="4148019"/>
          </a:xfr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</p:grpSpPr>
        <p:grpSp>
          <p:nvGrpSpPr>
            <p:cNvPr id="5" name="Группа 4"/>
            <p:cNvGrpSpPr/>
            <p:nvPr/>
          </p:nvGrpSpPr>
          <p:grpSpPr>
            <a:xfrm>
              <a:off x="4564586" y="94118"/>
              <a:ext cx="4148019" cy="4148019"/>
              <a:chOff x="4564586" y="94118"/>
              <a:chExt cx="4148019" cy="4148019"/>
            </a:xfrm>
          </p:grpSpPr>
          <p:sp>
            <p:nvSpPr>
              <p:cNvPr id="6" name="Стрелка вверх 5"/>
              <p:cNvSpPr/>
              <p:nvPr/>
            </p:nvSpPr>
            <p:spPr>
              <a:xfrm rot="5400000">
                <a:off x="4564586" y="94118"/>
                <a:ext cx="4148019" cy="4148019"/>
              </a:xfrm>
              <a:prstGeom prst="upArrow">
                <a:avLst>
                  <a:gd name="adj1" fmla="val 50000"/>
                  <a:gd name="adj2" fmla="val 35000"/>
                </a:avLst>
              </a:prstGeom>
              <a:solidFill>
                <a:srgbClr val="FF0000"/>
              </a:solidFill>
              <a:sp3d extrusionH="190500" prstMaterial="matte">
                <a:bevelT w="120650" h="38100" prst="relaxedInset"/>
                <a:bevelB w="120650" h="57150" prst="relaxedInset"/>
                <a:contourClr>
                  <a:schemeClr val="bg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Стрелка вверх 4"/>
              <p:cNvSpPr/>
              <p:nvPr/>
            </p:nvSpPr>
            <p:spPr>
              <a:xfrm>
                <a:off x="4564587" y="1131123"/>
                <a:ext cx="3422116" cy="207400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6248" tIns="206248" rIns="206248" bIns="206248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3200" dirty="0" smtClean="0"/>
                  <a:t>П</a:t>
                </a:r>
                <a:r>
                  <a:rPr lang="ru-RU" sz="3200" kern="1200" dirty="0" smtClean="0"/>
                  <a:t>ересдача через год </a:t>
                </a:r>
                <a:endParaRPr lang="ru-RU" sz="3200" kern="1200" dirty="0"/>
              </a:p>
            </p:txBody>
          </p:sp>
        </p:grp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ОТМЕТКИ В АТТЕСТАТ:             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28596" y="1268760"/>
            <a:ext cx="8382000" cy="645099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000066"/>
                </a:solidFill>
                <a:latin typeface="Constantia" pitchFamily="18" charset="0"/>
              </a:rPr>
              <a:t>За 11 класс – среднее арифметическое полугодовых и годовых отметок обучающихся за 10, 11 класс и выставляются целыми числами по правилам математического округления.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0066"/>
                </a:solidFill>
                <a:latin typeface="Constantia" pitchFamily="18" charset="0"/>
              </a:rPr>
              <a:t>Результаты ЕГЭ в аттестат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0066"/>
                </a:solidFill>
                <a:latin typeface="Constantia" pitchFamily="18" charset="0"/>
              </a:rPr>
              <a:t>НЕ ВЫСТАВЛЯЮТСЯ!!!!!</a:t>
            </a:r>
          </a:p>
          <a:p>
            <a:pPr algn="ctr">
              <a:buNone/>
            </a:pPr>
            <a:endParaRPr lang="ru-RU" sz="3600" b="1" dirty="0" smtClean="0">
              <a:solidFill>
                <a:srgbClr val="000066"/>
              </a:solidFill>
              <a:latin typeface="Constantia" pitchFamily="18" charset="0"/>
            </a:endParaRPr>
          </a:p>
          <a:p>
            <a:pPr algn="ctr">
              <a:buNone/>
            </a:pPr>
            <a:endParaRPr lang="ru-RU" sz="3600" dirty="0" smtClean="0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ЗОЛОТАЯ МЕДАЛЬ:             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28596" y="1268760"/>
            <a:ext cx="8382000" cy="469667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0066"/>
                </a:solidFill>
                <a:latin typeface="Constantia" pitchFamily="18" charset="0"/>
              </a:rPr>
              <a:t>Лицам, завершившим освоение  образовательных программ среднего общего образования, успешно прошедшим ГИА и имеющим итоговые оценки успеваемости « отлично» по всем учебным предметам вместе с аттестатом вручается медаль « За особые успехи в учении»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66"/>
                </a:solidFill>
                <a:latin typeface="Constantia" pitchFamily="18" charset="0"/>
              </a:rPr>
              <a:t>( п.2 Порядка выдачи медали приказа Минобрнауки от 23.06.2014 № 685)</a:t>
            </a:r>
          </a:p>
          <a:p>
            <a:pPr algn="ctr">
              <a:buNone/>
            </a:pPr>
            <a:endParaRPr lang="ru-RU" sz="3600" dirty="0" smtClean="0"/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Результаты ЕГЭ-2015:             </a:t>
            </a:r>
            <a:endParaRPr lang="ru-RU" b="1" dirty="0">
              <a:latin typeface="Bookman Old Style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39552" y="980727"/>
          <a:ext cx="8064895" cy="5184582"/>
        </p:xfrm>
        <a:graphic>
          <a:graphicData uri="http://schemas.openxmlformats.org/drawingml/2006/table">
            <a:tbl>
              <a:tblPr/>
              <a:tblGrid>
                <a:gridCol w="1375124"/>
                <a:gridCol w="726082"/>
                <a:gridCol w="1850834"/>
                <a:gridCol w="1106455"/>
                <a:gridCol w="957194"/>
                <a:gridCol w="998603"/>
                <a:gridCol w="1050603"/>
              </a:tblGrid>
              <a:tr h="1067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кол-во           уч-ков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Мин балл, уставновленный Рособрнадзором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Макс балл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 школе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Мин балл по школе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Средний балл по школе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Средний балл по России 2015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Русс яз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65.9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Матем ( БУ)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Матем (ПУ)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50.9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57.1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Общ-е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58.6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51.1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Англ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65.9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53.6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47.1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57.1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928" name="Group 584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424862" cy="4694241"/>
        </p:xfrm>
        <a:graphic>
          <a:graphicData uri="http://schemas.openxmlformats.org/drawingml/2006/table">
            <a:tbl>
              <a:tblPr/>
              <a:tblGrid>
                <a:gridCol w="1536700"/>
                <a:gridCol w="1341437"/>
                <a:gridCol w="1354138"/>
                <a:gridCol w="1774825"/>
                <a:gridCol w="1384300"/>
                <a:gridCol w="1033462"/>
              </a:tblGrid>
              <a:tr h="6127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Севастополю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РФ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Разница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базовая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- 0,5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профильная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- 3,6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+ 0,1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+ 1,5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+ 0,1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+ 0,3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- 11,8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нет данных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данных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Испанский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данных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420" name="Picture 574" descr="image_big_3588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 l="2962" t="8202" r="4477"/>
          <a:stretch>
            <a:fillRect/>
          </a:stretch>
        </p:blipFill>
        <p:spPr>
          <a:xfrm>
            <a:off x="6804025" y="0"/>
            <a:ext cx="2339975" cy="1557338"/>
          </a:xfrm>
          <a:noFill/>
        </p:spPr>
      </p:pic>
      <p:sp>
        <p:nvSpPr>
          <p:cNvPr id="13421" name="Rectangle 575"/>
          <p:cNvSpPr>
            <a:spLocks noChangeArrowheads="1"/>
          </p:cNvSpPr>
          <p:nvPr/>
        </p:nvSpPr>
        <p:spPr bwMode="auto">
          <a:xfrm>
            <a:off x="1489075" y="128588"/>
            <a:ext cx="5530850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Средний балл </a:t>
            </a:r>
          </a:p>
          <a:p>
            <a:pPr eaLnBrk="0" hangingPunct="0">
              <a:lnSpc>
                <a:spcPct val="80000"/>
              </a:lnSpc>
            </a:pP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участников ЕГЭ </a:t>
            </a:r>
          </a:p>
          <a:p>
            <a:pPr eaLnBrk="0" hangingPunct="0">
              <a:lnSpc>
                <a:spcPct val="80000"/>
              </a:lnSpc>
            </a:pP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по учебным предметам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ИНТЕРНЕТ-РЕСУРСЫ ПО ЕГЭ, СОЧИНЕНИЮ:              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28596" y="1714488"/>
            <a:ext cx="8382000" cy="4708981"/>
          </a:xfrm>
        </p:spPr>
        <p:txBody>
          <a:bodyPr/>
          <a:lstStyle/>
          <a:p>
            <a:pPr algn="ctr">
              <a:buNone/>
            </a:pPr>
            <a:r>
              <a:rPr lang="ru-RU" sz="5400" b="1" dirty="0" smtClean="0">
                <a:solidFill>
                  <a:srgbClr val="000066"/>
                </a:solidFill>
                <a:latin typeface="Constantia" pitchFamily="18" charset="0"/>
                <a:hlinkClick r:id="rId2"/>
              </a:rPr>
              <a:t>http://fipi.ru/</a:t>
            </a:r>
            <a:endParaRPr lang="ru-RU" sz="5400" b="1" dirty="0" smtClean="0">
              <a:solidFill>
                <a:srgbClr val="000066"/>
              </a:solidFill>
              <a:latin typeface="Constantia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000066"/>
                </a:solidFill>
                <a:latin typeface="Constantia" pitchFamily="18" charset="0"/>
              </a:rPr>
              <a:t>http://ege.edu.ru/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000066"/>
                </a:solidFill>
                <a:latin typeface="Constantia" pitchFamily="18" charset="0"/>
                <a:hlinkClick r:id="rId3"/>
              </a:rPr>
              <a:t>http://4ege.ru/</a:t>
            </a:r>
            <a:endParaRPr lang="ru-RU" sz="5400" b="1" dirty="0" smtClean="0">
              <a:solidFill>
                <a:srgbClr val="000066"/>
              </a:solidFill>
              <a:latin typeface="Constantia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000066"/>
                </a:solidFill>
                <a:latin typeface="Constantia" pitchFamily="18" charset="0"/>
              </a:rPr>
              <a:t>http://sochinenie11.ru/</a:t>
            </a:r>
          </a:p>
          <a:p>
            <a:pPr algn="ctr">
              <a:buNone/>
            </a:pPr>
            <a:endParaRPr lang="ru-RU" sz="3600" b="1" dirty="0" smtClean="0">
              <a:solidFill>
                <a:srgbClr val="000066"/>
              </a:solidFill>
              <a:latin typeface="Constantia" pitchFamily="18" charset="0"/>
            </a:endParaRPr>
          </a:p>
          <a:p>
            <a:pPr algn="ctr">
              <a:buNone/>
            </a:pPr>
            <a:endParaRPr lang="ru-RU" sz="3600" dirty="0" smtClean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4800" b="0" i="0" spc="-150" dirty="0" smtClean="0">
                <a:solidFill>
                  <a:srgbClr val="005825"/>
                </a:solidFill>
                <a:effectLst/>
                <a:latin typeface="Calibri"/>
                <a:ea typeface="+mn-ea"/>
                <a:cs typeface="Arial"/>
              </a:rPr>
              <a:t>Формы проведения аттестации</a:t>
            </a:r>
            <a:endParaRPr lang="ru-RU" sz="4800" b="0" i="0" spc="-150" dirty="0">
              <a:solidFill>
                <a:srgbClr val="005825"/>
              </a:solidFill>
              <a:effectLst/>
              <a:latin typeface="Calibri"/>
              <a:ea typeface="+mn-ea"/>
              <a:cs typeface="Arial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490186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FontTx/>
            </a:pPr>
            <a: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Форма единого государственного экзамена (ЕГЭ).</a:t>
            </a:r>
            <a:b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ru-RU" sz="2800" dirty="0" smtClean="0">
                <a:solidFill>
                  <a:srgbClr val="000000"/>
                </a:solidFill>
                <a:latin typeface="Calibri"/>
              </a:rPr>
              <a:t>Эта форма аттестации дает право поступления в ВУЗы.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FontTx/>
            </a:pPr>
            <a:endParaRPr lang="ru-RU" sz="2800" dirty="0" smtClean="0">
              <a:solidFill>
                <a:srgbClr val="000000"/>
              </a:solidFill>
              <a:latin typeface="Calibri"/>
            </a:endParaRPr>
          </a:p>
          <a:p>
            <a:pPr marL="393192" indent="-393192" algn="l" defTabSz="914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FontTx/>
            </a:pPr>
            <a:r>
              <a:rPr lang="ru-RU" sz="28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Форма государственного выпускного экзамена (ГВЭ) Эта форма не дает права поступления в ВУЗы.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6012160" y="1988840"/>
            <a:ext cx="2592288" cy="882953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Получившие семейное воспитание или самообразование</a:t>
            </a:r>
            <a:endParaRPr lang="ru-RU" b="0" i="0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3275856" y="1988840"/>
            <a:ext cx="2201333" cy="882953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Окончившие экстернат</a:t>
            </a:r>
            <a:endParaRPr lang="ru-RU" b="0" i="0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51520" y="1916832"/>
            <a:ext cx="2489365" cy="882953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None/>
            </a:pPr>
            <a:r>
              <a:rPr lang="ru-RU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Выпускники общеобразовательных учреждений</a:t>
            </a:r>
            <a:endParaRPr lang="ru-RU" b="0" i="0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642910" y="5286388"/>
            <a:ext cx="7704856" cy="882953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None/>
            </a:pPr>
            <a:r>
              <a:rPr lang="ru-RU" sz="2300" b="0" i="0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Выпускники с ограниченными возможностями здоровья</a:t>
            </a:r>
            <a:endParaRPr lang="ru-RU" sz="2300" b="0" i="0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itchFamily="18" charset="0"/>
              </a:rPr>
              <a:t>ДОПУСК К ГИА ( 11 класс):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09091"/>
          </a:xfrm>
        </p:spPr>
        <p:txBody>
          <a:bodyPr/>
          <a:lstStyle/>
          <a:p>
            <a:r>
              <a:rPr lang="ru-RU" sz="4000" dirty="0" smtClean="0"/>
              <a:t>К  ГИА допускаются обучающиеся, не имеющие академической задолженности и в полном объеме выполнившие учебный план                 ( имеющие годовые оценки по всем учебным предметам за 10, 11 класс не ниже удовлетворительных)</a:t>
            </a:r>
          </a:p>
          <a:p>
            <a:r>
              <a:rPr lang="ru-RU" sz="4000" dirty="0" smtClean="0"/>
              <a:t>Результат итогового сочинения(изложения) – « зачёт».</a:t>
            </a: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ИТОГОВОЕ СОЧИНЕНИЕ                                 ( ИЗЛОЖЕНИЕ)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28596" y="1714488"/>
            <a:ext cx="8382000" cy="4572032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 2 декабря </a:t>
            </a:r>
            <a:r>
              <a:rPr lang="ru-RU" sz="3600" dirty="0" smtClean="0"/>
              <a:t>2015</a:t>
            </a:r>
          </a:p>
          <a:p>
            <a:pPr algn="ctr">
              <a:buNone/>
            </a:pPr>
            <a:r>
              <a:rPr lang="ru-RU" sz="3600" dirty="0" smtClean="0"/>
              <a:t>Продолжительность – 235 минут                    (3 часа 55 минут)</a:t>
            </a:r>
          </a:p>
          <a:p>
            <a:pPr algn="ctr">
              <a:buNone/>
            </a:pPr>
            <a:r>
              <a:rPr lang="ru-RU" sz="3600" b="1" dirty="0" smtClean="0"/>
              <a:t>Для регистрации необходимо:</a:t>
            </a:r>
          </a:p>
          <a:p>
            <a:pPr>
              <a:buNone/>
            </a:pPr>
            <a:r>
              <a:rPr lang="ru-RU" sz="3600" dirty="0" smtClean="0"/>
              <a:t> - заявление</a:t>
            </a:r>
          </a:p>
          <a:p>
            <a:pPr>
              <a:buNone/>
            </a:pPr>
            <a:r>
              <a:rPr lang="ru-RU" sz="3600" dirty="0" smtClean="0"/>
              <a:t> - согласие на обработку персональных данных</a:t>
            </a:r>
          </a:p>
          <a:p>
            <a:pPr>
              <a:buNone/>
            </a:pPr>
            <a:r>
              <a:rPr lang="ru-RU" sz="3600" dirty="0" smtClean="0"/>
              <a:t> - ксерокопия паспорта </a:t>
            </a:r>
            <a:endParaRPr lang="ru-RU" sz="3600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ИТОГОВОЕ СОЧИНЕНИЕ                                 ( ИЗЛОЖЕНИЕ)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28596" y="1714488"/>
            <a:ext cx="8382000" cy="3933384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В день проведения сочинения с собой необходимо иметь:</a:t>
            </a:r>
          </a:p>
          <a:p>
            <a:pPr algn="ctr"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- черную </a:t>
            </a:r>
            <a:r>
              <a:rPr lang="ru-RU" sz="3600" dirty="0" err="1" smtClean="0"/>
              <a:t>гелевую</a:t>
            </a:r>
            <a:r>
              <a:rPr lang="ru-RU" sz="3600" dirty="0" smtClean="0"/>
              <a:t> ручку;</a:t>
            </a:r>
          </a:p>
          <a:p>
            <a:pPr>
              <a:buNone/>
            </a:pPr>
            <a:r>
              <a:rPr lang="ru-RU" sz="3600" dirty="0" smtClean="0"/>
              <a:t> - документ, удостоверяющий личность;</a:t>
            </a:r>
          </a:p>
          <a:p>
            <a:pPr>
              <a:buNone/>
            </a:pPr>
            <a:r>
              <a:rPr lang="ru-RU" sz="3600" dirty="0" smtClean="0"/>
              <a:t> - лекарства и питание ( по необходимости)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ИТОГОВОЕ СОЧИНЕНИЕ                                 ( ИЗЛОЖЕНИЕ)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28596" y="1714488"/>
            <a:ext cx="8382000" cy="4653582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Критерии оценивания сочинения:</a:t>
            </a:r>
          </a:p>
          <a:p>
            <a:pPr marL="742950" indent="-742950" algn="ctr">
              <a:buAutoNum type="arabicPeriod"/>
            </a:pPr>
            <a:r>
              <a:rPr lang="ru-RU" sz="3600" dirty="0" smtClean="0"/>
              <a:t>Соответствие теме.</a:t>
            </a:r>
          </a:p>
          <a:p>
            <a:pPr marL="742950" indent="-742950" algn="ctr">
              <a:buAutoNum type="arabicPeriod"/>
            </a:pPr>
            <a:r>
              <a:rPr lang="ru-RU" sz="3600" dirty="0" smtClean="0"/>
              <a:t>Аргументация. Привлечение литературного материала.</a:t>
            </a:r>
          </a:p>
          <a:p>
            <a:pPr marL="742950" indent="-742950" algn="ctr">
              <a:buAutoNum type="arabicPeriod"/>
            </a:pPr>
            <a:r>
              <a:rPr lang="ru-RU" sz="3600" dirty="0" smtClean="0"/>
              <a:t>Композиция и логика рассуждения.</a:t>
            </a:r>
          </a:p>
          <a:p>
            <a:pPr marL="742950" indent="-742950" algn="ctr">
              <a:buAutoNum type="arabicPeriod"/>
            </a:pPr>
            <a:r>
              <a:rPr lang="ru-RU" sz="3600" dirty="0" smtClean="0"/>
              <a:t>Качество письменной речи.</a:t>
            </a:r>
          </a:p>
          <a:p>
            <a:pPr marL="742950" indent="-742950" algn="ctr">
              <a:buAutoNum type="arabicPeriod"/>
            </a:pPr>
            <a:r>
              <a:rPr lang="ru-RU" sz="3600" dirty="0" smtClean="0"/>
              <a:t>Грамотность.</a:t>
            </a:r>
          </a:p>
          <a:p>
            <a:pPr marL="742950" indent="-742950" algn="ctr">
              <a:buAutoNum type="arabicPeriod"/>
            </a:pPr>
            <a:r>
              <a:rPr lang="ru-RU" sz="3600" dirty="0" smtClean="0"/>
              <a:t>Объем сочинения не менее </a:t>
            </a:r>
            <a:r>
              <a:rPr lang="ru-RU" sz="3600" smtClean="0"/>
              <a:t>250 слов. </a:t>
            </a:r>
            <a:endParaRPr lang="ru-RU" sz="3600" dirty="0" smtClean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itchFamily="18" charset="0"/>
              </a:rPr>
              <a:t>ПРЕДМЕТЫ ГИА ( 11 класс):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01095"/>
          </a:xfrm>
        </p:spPr>
        <p:txBody>
          <a:bodyPr/>
          <a:lstStyle/>
          <a:p>
            <a:r>
              <a:rPr lang="ru-RU" sz="4000" u="sng" dirty="0" smtClean="0"/>
              <a:t>ОБЯЗАТЕЛЬНЫЕ:</a:t>
            </a:r>
            <a:r>
              <a:rPr lang="ru-RU" sz="4000" dirty="0" smtClean="0"/>
              <a:t> математика ( БУ или ПУ) , русский язык</a:t>
            </a:r>
          </a:p>
          <a:p>
            <a:r>
              <a:rPr lang="ru-RU" sz="4000" u="sng" dirty="0" smtClean="0"/>
              <a:t>ДОБРОВОЛЬНЫЕ ПО ВЫБОРУ: </a:t>
            </a:r>
            <a:r>
              <a:rPr lang="ru-RU" sz="4000" dirty="0" smtClean="0"/>
              <a:t>литература, физика, химия, биология, география, история, обществознание, английский язык, информатика и ИКТ</a:t>
            </a:r>
            <a:endParaRPr lang="ru-RU" sz="4000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itchFamily="18" charset="0"/>
              </a:rPr>
              <a:t>ЕГЭ МАТЕМАТИКА - 2016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85860"/>
            <a:ext cx="4114800" cy="553998"/>
          </a:xfrm>
        </p:spPr>
        <p:txBody>
          <a:bodyPr/>
          <a:lstStyle/>
          <a:p>
            <a:pPr algn="ctr"/>
            <a:r>
              <a:rPr lang="ru-RU" sz="4000" dirty="0" smtClean="0">
                <a:latin typeface="Bookman Old Style" pitchFamily="18" charset="0"/>
              </a:rPr>
              <a:t>  БАЗОВЫЙ	</a:t>
            </a:r>
            <a:endParaRPr lang="ru-RU" sz="4000" dirty="0"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3644075"/>
          </a:xfrm>
        </p:spPr>
        <p:txBody>
          <a:bodyPr/>
          <a:lstStyle/>
          <a:p>
            <a:r>
              <a:rPr lang="ru-RU" sz="3200" dirty="0" smtClean="0"/>
              <a:t>Оценивание происходит по 5-ти бальной шкале</a:t>
            </a:r>
          </a:p>
          <a:p>
            <a:r>
              <a:rPr lang="ru-RU" sz="3200" dirty="0" smtClean="0"/>
              <a:t>Даёт право для поступления в ВУЗы гуманитарного направления, где не требуется математика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6314" y="1214422"/>
            <a:ext cx="4117019" cy="553998"/>
          </a:xfrm>
        </p:spPr>
        <p:txBody>
          <a:bodyPr/>
          <a:lstStyle/>
          <a:p>
            <a:pPr algn="ctr"/>
            <a:r>
              <a:rPr lang="ru-RU" sz="4000" dirty="0" smtClean="0">
                <a:latin typeface="Bookman Old Style" pitchFamily="18" charset="0"/>
              </a:rPr>
              <a:t>ПРОФИЛЬНЫЙ</a:t>
            </a:r>
            <a:endParaRPr lang="ru-RU" sz="4000" dirty="0">
              <a:latin typeface="Bookman Old Styl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4"/>
            <a:ext cx="4117974" cy="3200876"/>
          </a:xfrm>
        </p:spPr>
        <p:txBody>
          <a:bodyPr/>
          <a:lstStyle/>
          <a:p>
            <a:r>
              <a:rPr lang="ru-RU" sz="3200" dirty="0" smtClean="0"/>
              <a:t>Оценивание происходит по 100 бальной шкале</a:t>
            </a:r>
          </a:p>
          <a:p>
            <a:r>
              <a:rPr lang="ru-RU" sz="3200" dirty="0" smtClean="0"/>
              <a:t>Дает право для поступления в ВУЗы, где требуется математика</a:t>
            </a:r>
            <a:endParaRPr lang="ru-RU" sz="3200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1403350" y="115888"/>
            <a:ext cx="5832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altLang="ru-RU" sz="3600" b="1">
                <a:solidFill>
                  <a:srgbClr val="7030A0"/>
                </a:solidFill>
                <a:latin typeface="Calibri" pitchFamily="34" charset="0"/>
              </a:rPr>
              <a:t>Минимальное количество баллов</a:t>
            </a:r>
          </a:p>
        </p:txBody>
      </p:sp>
      <p:graphicFrame>
        <p:nvGraphicFramePr>
          <p:cNvPr id="60683" name="Group 267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8207375" cy="4999101"/>
        </p:xfrm>
        <a:graphic>
          <a:graphicData uri="http://schemas.openxmlformats.org/drawingml/2006/table">
            <a:tbl>
              <a:tblPr/>
              <a:tblGrid>
                <a:gridCol w="3251200"/>
                <a:gridCol w="1954212"/>
                <a:gridCol w="3001963"/>
              </a:tblGrid>
              <a:tr h="5683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Минимальное количество баллов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поступления в ВУЗЫ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Минимальное количество баллов по основным предметам, для получения аттестата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(проф. уровень)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(баз. уровень)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(удовлетворительно)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 (письм.)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49" name="Picture 269" descr="image_big_3588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 l="2962" t="8202" r="4477"/>
          <a:stretch>
            <a:fillRect/>
          </a:stretch>
        </p:blipFill>
        <p:spPr>
          <a:xfrm>
            <a:off x="6948488" y="0"/>
            <a:ext cx="2195512" cy="1143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10286746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Trebuchet MS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0550262-B63B-494B-9216-80B9C42911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TS010286746</Template>
  <TotalTime>212</TotalTime>
  <Words>967</Words>
  <Application>Microsoft Office PowerPoint</Application>
  <PresentationFormat>Экран (4:3)</PresentationFormat>
  <Paragraphs>276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TS010286746</vt:lpstr>
      <vt:lpstr>Белый текст и шрифт Courier для слайдов с кодом</vt:lpstr>
      <vt:lpstr>Государственная (итоговая) аттестация </vt:lpstr>
      <vt:lpstr>Формы проведения аттестации</vt:lpstr>
      <vt:lpstr>ДОПУСК К ГИА ( 11 класс):</vt:lpstr>
      <vt:lpstr>ИТОГОВОЕ СОЧИНЕНИЕ                                 ( ИЗЛОЖЕНИЕ)</vt:lpstr>
      <vt:lpstr>ИТОГОВОЕ СОЧИНЕНИЕ                                 ( ИЗЛОЖЕНИЕ)</vt:lpstr>
      <vt:lpstr>ИТОГОВОЕ СОЧИНЕНИЕ                                 ( ИЗЛОЖЕНИЕ)</vt:lpstr>
      <vt:lpstr>ПРЕДМЕТЫ ГИА ( 11 класс):</vt:lpstr>
      <vt:lpstr>ЕГЭ МАТЕМАТИКА - 2016</vt:lpstr>
      <vt:lpstr>Слайд 9</vt:lpstr>
      <vt:lpstr>ГИА в форме ЕГЭ не является обязательной для выпускников 2016 года, планирующих поступать в ВУЗЫ Крыма и Севастополя. Для ВУЗОВ материковой России  - ЕГЭ сдавать обязательно!!!</vt:lpstr>
      <vt:lpstr>До 1 февраля 2016 необходимо определиться с перечнем учебных предметов по выбору</vt:lpstr>
      <vt:lpstr>Слайд 12</vt:lpstr>
      <vt:lpstr>Неудовлетворительные результаты ГИА предмета по выбору:</vt:lpstr>
      <vt:lpstr>ОТМЕТКИ В АТТЕСТАТ:             </vt:lpstr>
      <vt:lpstr>ЗОЛОТАЯ МЕДАЛЬ:             </vt:lpstr>
      <vt:lpstr>Результаты ЕГЭ-2015:             </vt:lpstr>
      <vt:lpstr>Слайд 17</vt:lpstr>
      <vt:lpstr>ИНТЕРНЕТ-РЕСУРСЫ ПО ЕГЭ, СОЧИНЕНИЮ: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(итоговая) аттестация</dc:title>
  <dc:creator>Ученик</dc:creator>
  <cp:lastModifiedBy>WiZaRd</cp:lastModifiedBy>
  <cp:revision>30</cp:revision>
  <dcterms:created xsi:type="dcterms:W3CDTF">2012-11-06T12:45:30Z</dcterms:created>
  <dcterms:modified xsi:type="dcterms:W3CDTF">2015-11-13T12:11:09Z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TC102867469990</vt:lpwstr>
  </property>
</Properties>
</file>